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Playfair Display"/>
      <p:regular r:id="rId28"/>
      <p:bold r:id="rId29"/>
      <p:italic r:id="rId30"/>
      <p:boldItalic r:id="rId31"/>
    </p:embeddedFont>
    <p:embeddedFont>
      <p:font typeface="Poppins"/>
      <p:regular r:id="rId32"/>
      <p:bold r:id="rId33"/>
      <p:italic r:id="rId34"/>
      <p:boldItalic r:id="rId35"/>
    </p:embeddedFont>
    <p:embeddedFont>
      <p:font typeface="Poppins Light"/>
      <p:regular r:id="rId36"/>
      <p:bold r:id="rId37"/>
      <p:italic r:id="rId38"/>
      <p:boldItalic r:id="rId39"/>
    </p:embeddedFont>
    <p:embeddedFont>
      <p:font typeface="Poppins Medium"/>
      <p:regular r:id="rId40"/>
      <p:bold r:id="rId41"/>
      <p:italic r:id="rId42"/>
      <p:boldItalic r:id="rId43"/>
    </p:embeddedFont>
    <p:embeddedFont>
      <p:font typeface="Poppins SemiBold"/>
      <p:regular r:id="rId44"/>
      <p:bold r:id="rId45"/>
      <p:italic r:id="rId46"/>
      <p:boldItalic r:id="rId47"/>
    </p:embeddedFont>
    <p:embeddedFont>
      <p:font typeface="Poppins ExtraLigh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D1C46C-81D8-424A-9F42-DF7CD9015457}">
  <a:tblStyle styleId="{C8D1C46C-81D8-424A-9F42-DF7CD901545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Medium-regular.fntdata"/><Relationship Id="rId42" Type="http://schemas.openxmlformats.org/officeDocument/2006/relationships/font" Target="fonts/PoppinsMedium-italic.fntdata"/><Relationship Id="rId41" Type="http://schemas.openxmlformats.org/officeDocument/2006/relationships/font" Target="fonts/PoppinsMedium-bold.fntdata"/><Relationship Id="rId44" Type="http://schemas.openxmlformats.org/officeDocument/2006/relationships/font" Target="fonts/PoppinsSemiBold-regular.fntdata"/><Relationship Id="rId43" Type="http://schemas.openxmlformats.org/officeDocument/2006/relationships/font" Target="fonts/PoppinsMedium-boldItalic.fntdata"/><Relationship Id="rId46" Type="http://schemas.openxmlformats.org/officeDocument/2006/relationships/font" Target="fonts/PoppinsSemiBold-italic.fntdata"/><Relationship Id="rId45" Type="http://schemas.openxmlformats.org/officeDocument/2006/relationships/font" Target="fonts/Poppins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oppinsExtraLight-regular.fntdata"/><Relationship Id="rId47" Type="http://schemas.openxmlformats.org/officeDocument/2006/relationships/font" Target="fonts/PoppinsSemiBold-boldItalic.fntdata"/><Relationship Id="rId49" Type="http://schemas.openxmlformats.org/officeDocument/2006/relationships/font" Target="fonts/PoppinsExtraLight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fairDisplay-boldItalic.fntdata"/><Relationship Id="rId30" Type="http://schemas.openxmlformats.org/officeDocument/2006/relationships/font" Target="fonts/PlayfairDisplay-italic.fntdata"/><Relationship Id="rId33" Type="http://schemas.openxmlformats.org/officeDocument/2006/relationships/font" Target="fonts/Poppins-bold.fntdata"/><Relationship Id="rId32" Type="http://schemas.openxmlformats.org/officeDocument/2006/relationships/font" Target="fonts/Poppins-regular.fntdata"/><Relationship Id="rId35" Type="http://schemas.openxmlformats.org/officeDocument/2006/relationships/font" Target="fonts/Poppins-boldItalic.fntdata"/><Relationship Id="rId34" Type="http://schemas.openxmlformats.org/officeDocument/2006/relationships/font" Target="fonts/Poppins-italic.fntdata"/><Relationship Id="rId37" Type="http://schemas.openxmlformats.org/officeDocument/2006/relationships/font" Target="fonts/PoppinsLight-bold.fntdata"/><Relationship Id="rId36" Type="http://schemas.openxmlformats.org/officeDocument/2006/relationships/font" Target="fonts/PoppinsLight-regular.fntdata"/><Relationship Id="rId39" Type="http://schemas.openxmlformats.org/officeDocument/2006/relationships/font" Target="fonts/PoppinsLight-boldItalic.fntdata"/><Relationship Id="rId38" Type="http://schemas.openxmlformats.org/officeDocument/2006/relationships/font" Target="fonts/PoppinsLight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PlayfairDisplay-regular.fntdata"/><Relationship Id="rId27" Type="http://schemas.openxmlformats.org/officeDocument/2006/relationships/slide" Target="slides/slide21.xml"/><Relationship Id="rId29" Type="http://schemas.openxmlformats.org/officeDocument/2006/relationships/font" Target="fonts/PlayfairDisplay-bold.fntdata"/><Relationship Id="rId51" Type="http://schemas.openxmlformats.org/officeDocument/2006/relationships/font" Target="fonts/PoppinsExtraLight-boldItalic.fntdata"/><Relationship Id="rId50" Type="http://schemas.openxmlformats.org/officeDocument/2006/relationships/font" Target="fonts/PoppinsExtraLigh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b4fcb356a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b4fcb356a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4fcb356a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b4fcb356a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b4fcb356a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b4fcb356a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4fcb356a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4fcb356a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4fcb356a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4fcb356a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4fcb356aa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b4fcb356aa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4fcb356a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b4fcb356a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b4fcb356a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b4fcb356a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4fcb356aa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b4fcb356a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b4fcb356aa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b4fcb356aa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4fcb356aa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b4fcb356aa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4fcb356aa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b4fcb356aa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b4fcb356aa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b4fcb356aa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4fcb356aa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b4fcb356aa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b4fcb356aa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b4fcb356aa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b4fcb356aa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b4fcb356aa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b4fcb356aa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b4fcb356aa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b4fcb356aa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b4fcb356aa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4fcb356aa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b4fcb356aa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b4fcb356aa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b4fcb356aa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hyperlink" Target="https://assets.publishing.service.gov.uk/media/65b8c96487e439000dce5cf3/" TargetMode="External"/><Relationship Id="rId5" Type="http://schemas.openxmlformats.org/officeDocument/2006/relationships/hyperlink" Target="https://assets.publishing.service.gov.uk/media/65b8c96487e439000dce5cf3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hyperlink" Target="https://www.gov.uk/guidance/financial-evidence-for-student-and-child-student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hyperlink" Target="https://secure.cic.gc.ca/PanelPhysicianMedecinDesigne/en/Home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jpg"/><Relationship Id="rId4" Type="http://schemas.openxmlformats.org/officeDocument/2006/relationships/image" Target="../media/image2.png"/><Relationship Id="rId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609000" y="200500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Admissions and Study Permit Guide for UK &amp; CANADA</a:t>
            </a:r>
            <a:endParaRPr sz="3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09000" y="3812050"/>
            <a:ext cx="5475000" cy="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46A8D8"/>
                </a:solidFill>
                <a:latin typeface="Poppins"/>
                <a:ea typeface="Poppins"/>
                <a:cs typeface="Poppins"/>
                <a:sym typeface="Poppins"/>
              </a:rPr>
              <a:t>An Averou Immigration Educational Series </a:t>
            </a:r>
            <a:endParaRPr sz="1500">
              <a:solidFill>
                <a:srgbClr val="46A8D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225" y="495097"/>
            <a:ext cx="1269435" cy="7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79100"/>
            <a:ext cx="9144000" cy="54225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609000" y="60415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UK VISA PROCESS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85200" y="1333218"/>
            <a:ext cx="61167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Eligibility</a:t>
            </a: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Requirements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Unconditional Offer Letter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Confirmation of Acceptance for Studies (CAS)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Course Fee &amp; Financial Requirement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Knowledge of English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Document Checklist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Online Application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Interview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609000" y="60415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UK VISA PROCESS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685200" y="1333218"/>
            <a:ext cx="61167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Eligibility Requirements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Unconditional Offer Letter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Confirmation of Acceptance for Studies (CAS)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Course Fee &amp; Financial Requirement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Knowledge of English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Document Checklist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Online Application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Interview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609000" y="604150"/>
            <a:ext cx="75522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Unconditional Offer Letter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685200" y="2275665"/>
            <a:ext cx="70803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You cannot apply for a visa if your offer letter is conditional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Require higher IELTS score/Alternative English test score.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Require a reference letter.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Pay the deposit amount before the deadline.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Getting a pass mark in one or more specific courses or modules.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Successfully graduate from your current course. 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Advised to choose another degree that is completely different from the degree that you have applied for.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609000" y="1333225"/>
            <a:ext cx="70470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Must be from a Licensed Student Sponsor (Eligible School) 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rgbClr val="46A8D8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https://assets.publishing.service.gov.uk/media/65b8c96487e439000dce5cf3/ </a:t>
            </a:r>
            <a:r>
              <a:rPr lang="en-GB" u="sng">
                <a:solidFill>
                  <a:srgbClr val="46A8D8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2024-01-30_-_Student_and_Child_Student.csv/preview</a:t>
            </a:r>
            <a:endParaRPr>
              <a:solidFill>
                <a:srgbClr val="46A8D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630387" y="646927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Confirmation of Acceptance of Studies 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706587" y="1732912"/>
            <a:ext cx="61167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 cannot apply for a UK without a CAS.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Once you have an unconditional offer letter, you will receive a CAS.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CAS gives you a unique number which you will have to fill out on your study permit application.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 must apply for your study permit at least 6 months prior to the commencement of your course. 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609000" y="41967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Money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685200" y="1148745"/>
            <a:ext cx="80427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You must have enough money to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Pay the tuition of the first year of your course (at least 9 months)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Support yourself in the UK for at least 1 year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£1,334 per month (for up to 9 months) for courses in London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£1,023 per month (for up to 9 months) for courses outside London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This money must be in your account for at least 28 consecutive days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And the 28 consecutive days must be within 31 days of the date you submit your application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Example: If you submit your application on 1 January 2024, you’d have to show that the funds  were in your bank account for at least the 28-day period ending on 1 December 2023.</a:t>
            </a:r>
            <a:endParaRPr sz="11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If you are being sponsored, the same rules apply for your sponsor’s financial records.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More details: </a:t>
            </a:r>
            <a:r>
              <a:rPr lang="en-GB" sz="1200" u="sng">
                <a:solidFill>
                  <a:srgbClr val="46A8D8"/>
                </a:solidFill>
                <a:latin typeface="Poppins Light"/>
                <a:ea typeface="Poppins Light"/>
                <a:cs typeface="Poppins Light"/>
                <a:sym typeface="Poppins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https://www.gov.uk/guidance/financial-evidence-for-student-and-child-student route-applicants </a:t>
            </a:r>
            <a:endParaRPr sz="1200">
              <a:solidFill>
                <a:srgbClr val="46A8D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609000" y="41967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Dependents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685200" y="1148752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You can only bring them if: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Course is for more than 6 months.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Full-time student at the postgraduate level at a course that is 9 months or more.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Children over 18 are not dependents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 will have to show that you have enough money to support them for at least 12 months.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£845 a month (for up to 9 months) for courses in London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£680 a month (for up to 9 months) for courses outside London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 will need evidence of relationship.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6A8D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609000" y="604150"/>
            <a:ext cx="88032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CANADIAN STUDY PERMIT PROCESS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685200" y="2275665"/>
            <a:ext cx="70803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Tuition and Proof of Settlement Funds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Criminal Records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Medical Reports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Study Plan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Proof that you will return to home country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Light"/>
              <a:buChar char="●"/>
            </a:pPr>
            <a:r>
              <a:rPr lang="en-GB" sz="15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SDS Stream has additional requirements </a:t>
            </a:r>
            <a:endParaRPr sz="15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609000" y="1333225"/>
            <a:ext cx="70470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Eligibility Requirements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 Medium"/>
              <a:buChar char="●"/>
            </a:pPr>
            <a:r>
              <a:rPr lang="en-GB" sz="13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Must be enrolled in a Designated Learning Institution (DLI)</a:t>
            </a:r>
            <a:endParaRPr sz="13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46A8D8"/>
                </a:solidFill>
                <a:latin typeface="Poppins"/>
                <a:ea typeface="Poppins"/>
                <a:cs typeface="Poppins"/>
                <a:sym typeface="Poppins"/>
              </a:rPr>
              <a:t>https://www.canada.ca/en/immigration-refugees-citizenship/services/study-canada/study permit/prepare/designated-learning-institutions-list.html</a:t>
            </a:r>
            <a:endParaRPr>
              <a:solidFill>
                <a:srgbClr val="46A8D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609000" y="34347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Documents Required 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685200" y="1072550"/>
            <a:ext cx="6930600" cy="40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●"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Letter of Admission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Program must be more than 6 months in duration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Conditional LOA’s can receive Study Permits but only for the length required to meet your conditions.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Once you meet conditions, you will apply to extend your study permit from inside Canada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6A8D8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Char char="●"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Attestation Letter </a:t>
            </a:r>
            <a:r>
              <a:rPr b="1"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(New Requirement)</a:t>
            </a: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Not many details are released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Masters or PHD not required to submit this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</a:pPr>
            <a:r>
              <a:rPr lang="en-GB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Study permit extensions are exempt</a:t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Proof of Identity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Proof of Financial Support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Study Plan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Medical Exam </a:t>
            </a:r>
            <a:endParaRPr sz="10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609000" y="34347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Money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685200" y="1072550"/>
            <a:ext cx="5176800" cy="40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SDS vs Non SDS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Non SDS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Cost of Tuition (1st year)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Proof of Settlement Funds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b="1" lang="en-GB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Financial documents accepted:</a:t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proof of a Canadian bank account in your name,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a Guaranteed Investment Certificate (GIC)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proof of a student or education loan from a bank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your bank statements for the past 4 months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a bank draft that can be converted to Canadian dollars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proof you paid tuition and housing fees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a letter from the person or school giving you money, or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proof of funding paid from within Canada</a:t>
            </a:r>
            <a:endParaRPr sz="5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9749" y="708975"/>
            <a:ext cx="2375207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609000" y="419673"/>
            <a:ext cx="4908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STUDY PLAN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685200" y="1148752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Medium"/>
              <a:buChar char="●"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Basically a Letter of Explanation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Medium"/>
              <a:buChar char="●"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Very important part of an application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Medium"/>
              <a:buChar char="●"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This letter helps the visa officer to understand you and your goals.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Medium"/>
              <a:buChar char="●"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It explains:</a:t>
            </a:r>
            <a:endParaRPr sz="15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"/>
              <a:buChar char="●"/>
            </a:pPr>
            <a:r>
              <a:rPr lang="en-GB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why you want to study in Canada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"/>
              <a:buChar char="●"/>
            </a:pPr>
            <a:r>
              <a:rPr lang="en-GB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that you understand your responsibilities as a student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 Medium"/>
              <a:buChar char="●"/>
            </a:pPr>
            <a:r>
              <a:rPr lang="en-GB" sz="15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We have our own Study Plan Guide </a:t>
            </a:r>
            <a:endParaRPr sz="13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6A8D8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/>
        </p:nvSpPr>
        <p:spPr>
          <a:xfrm>
            <a:off x="609000" y="419675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Medical Exam, Biometrics, And Police Certificate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523453" y="1706153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These are admissibility requirements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Canada wants to ensure migrants are not bringing along any communicable diseases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Applicants must get a medical exam done by a panel physician </a:t>
            </a:r>
            <a:r>
              <a:rPr lang="en-GB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https://secure.cic.gc.ca/PanelPhysicianMedecinDesigne/en/Home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You will have to get your biometrics done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Police certificate MIGHT be required </a:t>
            </a:r>
            <a:endParaRPr sz="800">
              <a:solidFill>
                <a:srgbClr val="46A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/>
          <p:nvPr/>
        </p:nvSpPr>
        <p:spPr>
          <a:xfrm>
            <a:off x="609000" y="419675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FACTORS THAT LEAD TO REFUSAL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523453" y="1706153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Lack of Sufficient Funds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Choice of Study Program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Intent to Return to Home Country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 Job Prospects in the Home Country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Inadequate Travel History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Inadmissibility Issues </a:t>
            </a:r>
            <a:endParaRPr sz="800">
              <a:solidFill>
                <a:srgbClr val="46A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609000" y="419675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Lack of Sufficient Funds I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550650" y="1233874"/>
            <a:ext cx="80427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Applicants are required to provide proof of adequate finances for the first year of their program for themselves and additional family members, any.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Consider the following chart for reference: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173" name="Google Shape;173;p25"/>
          <p:cNvGraphicFramePr/>
          <p:nvPr/>
        </p:nvGraphicFramePr>
        <p:xfrm>
          <a:off x="1004888" y="287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{C8D1C46C-81D8-424A-9F42-DF7CD9015457}</a:tableStyleId>
              </a:tblPr>
              <a:tblGrid>
                <a:gridCol w="2457450"/>
                <a:gridCol w="2295525"/>
                <a:gridCol w="2381250"/>
              </a:tblGrid>
              <a:tr h="6191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Persons Coming to Canada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Funds required per Year (not including tuition)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 Month conversion (not including tuition)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Student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$21,000.00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$1750.00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First Family member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$4,000.00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$333.00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Each additional family member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$3,000.00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$255.00 CAD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609000" y="419675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Lack of Sufficient Funds II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2" name="Google Shape;182;p26"/>
          <p:cNvSpPr txBox="1"/>
          <p:nvPr/>
        </p:nvSpPr>
        <p:spPr>
          <a:xfrm>
            <a:off x="523453" y="1293072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Consider the following scenario: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Your tuition is $16,000.00 CAD, and your fiancé is accompanying you.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Your application must show proof of funds for $36,000 CAD.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1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 ExtraLight"/>
              <a:buChar char="○"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Tuition: $16,000 CAD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04800" lvl="1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 ExtraLight"/>
              <a:buChar char="○"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Living: $21,000 CAD (Student)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04800" lvl="1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 ExtraLight"/>
              <a:buChar char="○"/>
            </a:pPr>
            <a:r>
              <a:rPr lang="en-GB" sz="12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Living: $4,000 CAD (Family member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If your permit is refused on the basis of inadequate funding, make arrangements for funds that exceed the minimum.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Funding without a transaction history will not work.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Char char="○"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Example: Transfer for a lump sum right before your application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There should be a logical connection between your source of income and the amount in your bank account.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609000" y="622850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Lack of Sufficient Funds III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789603" y="141069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following supporting documents are considered for proof of funds: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Bank Statements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Letters of Employment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Evidence of Assets</a:t>
            </a:r>
            <a:endParaRPr sz="16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 sz="16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Letter of Invitation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 txBox="1"/>
          <p:nvPr/>
        </p:nvSpPr>
        <p:spPr>
          <a:xfrm>
            <a:off x="609000" y="622850"/>
            <a:ext cx="7156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Choice of Study of Program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789603" y="141069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Your choice of study of program must align with previous education or work history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 Example: You have been admitted to an MBA program but your previous education and work has been in nursing.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 avoid this issue, in this example, you would select a program that provides a closer link with nursing.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If you insist on doing an MBA regardless, provide an LOE that establishes a link, or explain why you chose to change direction.  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7" name="Google Shape;20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9"/>
          <p:cNvSpPr txBox="1"/>
          <p:nvPr/>
        </p:nvSpPr>
        <p:spPr>
          <a:xfrm>
            <a:off x="609000" y="622850"/>
            <a:ext cx="8223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Intent to Return To Home Country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9" name="Google Shape;209;p29"/>
          <p:cNvSpPr txBox="1"/>
          <p:nvPr/>
        </p:nvSpPr>
        <p:spPr>
          <a:xfrm>
            <a:off x="789603" y="141069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One of the most critical factors.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Visa officer is concerned with using education as a back door for permanent settlement.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Lack of intent to return is established by: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Sparse family ties in home country.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Lack of assets in home country.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Poppins ExtraLight"/>
              <a:buChar char="●"/>
            </a:pPr>
            <a:r>
              <a:rPr lang="en-GB" sz="13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Lack of opportunity in home country.</a:t>
            </a:r>
            <a:endParaRPr sz="13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Applicant must provide supporting documents to establish strong family ties, assets, and opportunity to avoid this issue.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 txBox="1"/>
          <p:nvPr/>
        </p:nvSpPr>
        <p:spPr>
          <a:xfrm>
            <a:off x="609000" y="622850"/>
            <a:ext cx="8223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Job Prospects in Home Country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789603" y="141069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Similar to lack of intent to return to home country.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Officer will assess choice of program to see if it will help applicant achieve career objectives in the home country.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Officer will also assess whether those career objectives can be better met with education in the home country rather than Canada.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Applicant should provide an LOE explaining how the degree will further career prospects in home country.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 offer of prospective employment by a company in the home country can help mitigate this concern.  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1"/>
          <p:cNvSpPr txBox="1"/>
          <p:nvPr/>
        </p:nvSpPr>
        <p:spPr>
          <a:xfrm>
            <a:off x="609000" y="622850"/>
            <a:ext cx="82233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Inadequate Travel History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7" name="Google Shape;227;p31"/>
          <p:cNvSpPr txBox="1"/>
          <p:nvPr/>
        </p:nvSpPr>
        <p:spPr>
          <a:xfrm>
            <a:off x="789603" y="141069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Lack of foreign travel history can raise red flags.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Visa officer wants to see a history of timely return to home country.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more trips with timely return, the more satisfied a visa officer is that applicant will return home after completion of studies.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Applicant is advised to highlight such trips in their application.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If there is no travel history, applicant is advised to make arrangement for foreign trips before applying for study permit.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2"/>
          <p:cNvSpPr txBox="1"/>
          <p:nvPr/>
        </p:nvSpPr>
        <p:spPr>
          <a:xfrm>
            <a:off x="609000" y="622850"/>
            <a:ext cx="48576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46A8D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Averou’s Strategies to Address a Refusal  </a:t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46A8D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746828" y="1966747"/>
            <a:ext cx="8042700" cy="3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ATIP notes (investigate)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Reconsideration (defend)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Re-application (amend)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Medium"/>
              <a:buChar char="●"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Judicial Review (appeal</a:t>
            </a:r>
            <a:endParaRPr sz="1200">
              <a:solidFill>
                <a:schemeClr val="lt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188" y="1454423"/>
            <a:ext cx="1333625" cy="7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6452" y="3561475"/>
            <a:ext cx="2411100" cy="128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